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84" r:id="rId3"/>
    <p:sldId id="257" r:id="rId4"/>
    <p:sldId id="259" r:id="rId5"/>
    <p:sldId id="258" r:id="rId6"/>
    <p:sldId id="266" r:id="rId7"/>
    <p:sldId id="260" r:id="rId8"/>
    <p:sldId id="261" r:id="rId9"/>
    <p:sldId id="262" r:id="rId10"/>
    <p:sldId id="263" r:id="rId11"/>
    <p:sldId id="264" r:id="rId12"/>
    <p:sldId id="285" r:id="rId13"/>
    <p:sldId id="275" r:id="rId14"/>
    <p:sldId id="265" r:id="rId15"/>
    <p:sldId id="286" r:id="rId16"/>
    <p:sldId id="267" r:id="rId17"/>
    <p:sldId id="276" r:id="rId18"/>
    <p:sldId id="277" r:id="rId19"/>
    <p:sldId id="289" r:id="rId20"/>
    <p:sldId id="270" r:id="rId21"/>
    <p:sldId id="271" r:id="rId22"/>
    <p:sldId id="287" r:id="rId23"/>
    <p:sldId id="288" r:id="rId24"/>
    <p:sldId id="269" r:id="rId25"/>
    <p:sldId id="274" r:id="rId26"/>
    <p:sldId id="272" r:id="rId27"/>
    <p:sldId id="273" r:id="rId28"/>
    <p:sldId id="279" r:id="rId29"/>
    <p:sldId id="280" r:id="rId30"/>
    <p:sldId id="281" r:id="rId31"/>
    <p:sldId id="282" r:id="rId32"/>
    <p:sldId id="28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40" autoAdjust="0"/>
    <p:restoredTop sz="94660"/>
  </p:normalViewPr>
  <p:slideViewPr>
    <p:cSldViewPr snapToGrid="0" snapToObjects="1">
      <p:cViewPr>
        <p:scale>
          <a:sx n="114" d="100"/>
          <a:sy n="114" d="100"/>
        </p:scale>
        <p:origin x="-8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ilykroska:Desktop:graphs%20acb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ilykroska:Desktop:graphs%20acb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600" dirty="0"/>
              <a:t>Avoidance</a:t>
            </a:r>
          </a:p>
        </c:rich>
      </c:tx>
      <c:layout>
        <c:manualLayout>
          <c:xMode val="edge"/>
          <c:yMode val="edge"/>
          <c:x val="0.31293924656476801"/>
          <c:y val="3.4013605442176902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Avoidance</c:v>
                </c:pt>
              </c:strCache>
            </c:strRef>
          </c:tx>
          <c:spPr>
            <a:ln>
              <a:solidFill>
                <a:schemeClr val="accent3">
                  <a:lumMod val="20000"/>
                  <a:lumOff val="80000"/>
                </a:schemeClr>
              </a:solidFill>
            </a:ln>
          </c:spPr>
          <c:marker>
            <c:symbol val="square"/>
            <c:size val="15"/>
          </c:marker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One-Month Post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13.11</c:v>
                </c:pt>
                <c:pt idx="1">
                  <c:v>2.08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97824"/>
        <c:axId val="36820096"/>
      </c:lineChart>
      <c:catAx>
        <c:axId val="36797824"/>
        <c:scaling>
          <c:orientation val="minMax"/>
        </c:scaling>
        <c:delete val="0"/>
        <c:axPos val="b"/>
        <c:majorTickMark val="out"/>
        <c:minorTickMark val="none"/>
        <c:tickLblPos val="nextTo"/>
        <c:crossAx val="36820096"/>
        <c:crosses val="autoZero"/>
        <c:auto val="1"/>
        <c:lblAlgn val="ctr"/>
        <c:lblOffset val="100"/>
        <c:noMultiLvlLbl val="0"/>
      </c:catAx>
      <c:valAx>
        <c:axId val="36820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797824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600" dirty="0"/>
              <a:t>Mindfulness</a:t>
            </a:r>
          </a:p>
        </c:rich>
      </c:tx>
      <c:layout>
        <c:manualLayout>
          <c:xMode val="edge"/>
          <c:yMode val="edge"/>
          <c:x val="0.29364161365536601"/>
          <c:y val="2.4158246788474998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Mindfulness</c:v>
                </c:pt>
              </c:strCache>
            </c:strRef>
          </c:tx>
          <c:spPr>
            <a:ln w="57150" cmpd="sng">
              <a:solidFill>
                <a:schemeClr val="accent3">
                  <a:lumMod val="20000"/>
                  <a:lumOff val="80000"/>
                </a:schemeClr>
              </a:solidFill>
            </a:ln>
          </c:spPr>
          <c:marker>
            <c:symbol val="square"/>
            <c:size val="15"/>
          </c:marker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One-Month Post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25.52</c:v>
                </c:pt>
                <c:pt idx="1">
                  <c:v>35.479999999999997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136000"/>
        <c:axId val="73137536"/>
      </c:lineChart>
      <c:catAx>
        <c:axId val="73136000"/>
        <c:scaling>
          <c:orientation val="minMax"/>
        </c:scaling>
        <c:delete val="0"/>
        <c:axPos val="b"/>
        <c:majorTickMark val="out"/>
        <c:minorTickMark val="none"/>
        <c:tickLblPos val="nextTo"/>
        <c:crossAx val="73137536"/>
        <c:crosses val="autoZero"/>
        <c:auto val="1"/>
        <c:lblAlgn val="ctr"/>
        <c:lblOffset val="100"/>
        <c:noMultiLvlLbl val="0"/>
      </c:catAx>
      <c:valAx>
        <c:axId val="73137536"/>
        <c:scaling>
          <c:orientation val="minMax"/>
          <c:min val="1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136000"/>
        <c:crosses val="autoZero"/>
        <c:crossBetween val="between"/>
        <c:majorUnit val="5"/>
      </c:valAx>
      <c:spPr>
        <a:ln>
          <a:solidFill>
            <a:schemeClr val="tx1"/>
          </a:solidFill>
        </a:ln>
      </c:spPr>
    </c:plotArea>
    <c:legend>
      <c:legendPos val="r"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600" dirty="0" smtClean="0"/>
              <a:t>Perceived Stress</a:t>
            </a:r>
            <a:endParaRPr lang="en-US" sz="3600" dirty="0"/>
          </a:p>
        </c:rich>
      </c:tx>
      <c:layout>
        <c:manualLayout>
          <c:xMode val="edge"/>
          <c:yMode val="edge"/>
          <c:x val="0.18555515659984601"/>
          <c:y val="4.7619077594263502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Perceived Stress</c:v>
                </c:pt>
              </c:strCache>
            </c:strRef>
          </c:tx>
          <c:spPr>
            <a:ln w="76200" cmpd="sng">
              <a:solidFill>
                <a:schemeClr val="accent3">
                  <a:lumMod val="20000"/>
                  <a:lumOff val="80000"/>
                </a:schemeClr>
              </a:solidFill>
            </a:ln>
          </c:spPr>
          <c:marker>
            <c:symbol val="square"/>
            <c:size val="1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One Month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20.079999999999998</c:v>
                </c:pt>
                <c:pt idx="1">
                  <c:v>17.95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830400"/>
        <c:axId val="73832320"/>
      </c:lineChart>
      <c:catAx>
        <c:axId val="73830400"/>
        <c:scaling>
          <c:orientation val="minMax"/>
        </c:scaling>
        <c:delete val="0"/>
        <c:axPos val="b"/>
        <c:majorTickMark val="out"/>
        <c:minorTickMark val="none"/>
        <c:tickLblPos val="nextTo"/>
        <c:crossAx val="73832320"/>
        <c:crosses val="autoZero"/>
        <c:auto val="1"/>
        <c:lblAlgn val="ctr"/>
        <c:lblOffset val="100"/>
        <c:noMultiLvlLbl val="0"/>
      </c:catAx>
      <c:valAx>
        <c:axId val="73832320"/>
        <c:scaling>
          <c:orientation val="minMax"/>
          <c:max val="25"/>
          <c:min val="1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830400"/>
        <c:crosses val="autoZero"/>
        <c:crossBetween val="between"/>
        <c:majorUnit val="1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6527438908690704"/>
          <c:y val="0.51100372190265597"/>
          <c:w val="0.17985655109600901"/>
          <c:h val="0.14299655758625601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36371952827881199"/>
          <c:y val="4.9324108450897998E-2"/>
        </c:manualLayout>
      </c:layout>
      <c:overlay val="0"/>
      <c:txPr>
        <a:bodyPr/>
        <a:lstStyle/>
        <a:p>
          <a:pPr>
            <a:defRPr sz="3600"/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Anxiety</c:v>
                </c:pt>
              </c:strCache>
            </c:strRef>
          </c:tx>
          <c:spPr>
            <a:ln w="76200" cmpd="sng">
              <a:solidFill>
                <a:schemeClr val="accent3">
                  <a:lumMod val="20000"/>
                  <a:lumOff val="80000"/>
                </a:schemeClr>
              </a:solidFill>
            </a:ln>
          </c:spPr>
          <c:marker>
            <c:symbol val="square"/>
            <c:size val="1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One Month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7.1599999999999984</c:v>
                </c:pt>
                <c:pt idx="1">
                  <c:v>5.79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54880"/>
        <c:axId val="73769344"/>
      </c:lineChart>
      <c:catAx>
        <c:axId val="73754880"/>
        <c:scaling>
          <c:orientation val="minMax"/>
        </c:scaling>
        <c:delete val="0"/>
        <c:axPos val="b"/>
        <c:majorTickMark val="out"/>
        <c:minorTickMark val="none"/>
        <c:tickLblPos val="nextTo"/>
        <c:crossAx val="73769344"/>
        <c:crosses val="autoZero"/>
        <c:auto val="1"/>
        <c:lblAlgn val="ctr"/>
        <c:lblOffset val="100"/>
        <c:noMultiLvlLbl val="0"/>
      </c:catAx>
      <c:valAx>
        <c:axId val="73769344"/>
        <c:scaling>
          <c:orientation val="minMax"/>
          <c:max val="10"/>
          <c:min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75488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812554680664905E-2"/>
          <c:y val="6.4814814814814797E-2"/>
          <c:w val="0.84902859197341696"/>
          <c:h val="0.802208628580941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Sheet1!$A$7:$A$10</c:f>
              <c:strCache>
                <c:ptCount val="4"/>
                <c:pt idx="0">
                  <c:v>Pre</c:v>
                </c:pt>
                <c:pt idx="1">
                  <c:v>Post One-Month</c:v>
                </c:pt>
                <c:pt idx="2">
                  <c:v>Post Two-Month</c:v>
                </c:pt>
                <c:pt idx="3">
                  <c:v>Post Three-Month</c:v>
                </c:pt>
              </c:strCache>
            </c:strRef>
          </c:cat>
          <c:val>
            <c:numRef>
              <c:f>Sheet1!$B$7:$B$10</c:f>
              <c:numCache>
                <c:formatCode>General</c:formatCode>
                <c:ptCount val="4"/>
                <c:pt idx="0">
                  <c:v>5.85</c:v>
                </c:pt>
                <c:pt idx="1">
                  <c:v>6.75</c:v>
                </c:pt>
                <c:pt idx="2">
                  <c:v>8</c:v>
                </c:pt>
                <c:pt idx="3">
                  <c:v>8.08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392896"/>
        <c:axId val="75394432"/>
      </c:lineChart>
      <c:catAx>
        <c:axId val="75392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5394432"/>
        <c:crosses val="autoZero"/>
        <c:auto val="1"/>
        <c:lblAlgn val="ctr"/>
        <c:lblOffset val="100"/>
        <c:noMultiLvlLbl val="0"/>
      </c:catAx>
      <c:valAx>
        <c:axId val="75394432"/>
        <c:scaling>
          <c:orientation val="minMax"/>
          <c:max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392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812554680664905E-2"/>
          <c:y val="6.4814814814814797E-2"/>
          <c:w val="0.698002405949256"/>
          <c:h val="0.76691382327209101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Sheet1!$A$7:$A$10</c:f>
              <c:strCache>
                <c:ptCount val="4"/>
                <c:pt idx="0">
                  <c:v>Pre</c:v>
                </c:pt>
                <c:pt idx="1">
                  <c:v>Post One-Month</c:v>
                </c:pt>
                <c:pt idx="2">
                  <c:v>Post Two-Month</c:v>
                </c:pt>
                <c:pt idx="3">
                  <c:v>Post Three-Month</c:v>
                </c:pt>
              </c:strCache>
            </c:strRef>
          </c:cat>
          <c:val>
            <c:numRef>
              <c:f>Sheet1!$B$7:$B$10</c:f>
              <c:numCache>
                <c:formatCode>General</c:formatCode>
                <c:ptCount val="4"/>
                <c:pt idx="0">
                  <c:v>5.85</c:v>
                </c:pt>
                <c:pt idx="1">
                  <c:v>6.75</c:v>
                </c:pt>
                <c:pt idx="2">
                  <c:v>8</c:v>
                </c:pt>
                <c:pt idx="3">
                  <c:v>8.08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511296"/>
        <c:axId val="75512832"/>
      </c:lineChart>
      <c:catAx>
        <c:axId val="75511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5512832"/>
        <c:crosses val="autoZero"/>
        <c:auto val="1"/>
        <c:lblAlgn val="ctr"/>
        <c:lblOffset val="100"/>
        <c:noMultiLvlLbl val="0"/>
      </c:catAx>
      <c:valAx>
        <c:axId val="75512832"/>
        <c:scaling>
          <c:orientation val="minMax"/>
          <c:max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511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153CB-50C2-514F-9328-C6BD5A439E90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CC22C-B931-6346-A573-EA459447E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30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Despite all of methodologically</a:t>
            </a:r>
            <a:r>
              <a:rPr lang="en-US" baseline="0" dirty="0" smtClean="0"/>
              <a:t> sound and diverse research that has been done…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Moreover….community and effectiveness studies are also critical to complement the controlled efficacy studies using ACT that are abounding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CC22C-B931-6346-A573-EA459447ED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95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Relatively low</a:t>
            </a:r>
            <a:r>
              <a:rPr lang="en-US" baseline="0" dirty="0" smtClean="0"/>
              <a:t> levels of concern with means at pre</a:t>
            </a:r>
          </a:p>
          <a:p>
            <a:r>
              <a:rPr lang="en-US" baseline="0" dirty="0" smtClean="0"/>
              <a:t>Mild depression and anxiety</a:t>
            </a:r>
          </a:p>
          <a:p>
            <a:r>
              <a:rPr lang="en-US" baseline="0" dirty="0" smtClean="0"/>
              <a:t>High levels of mindfulness and low levels of avoidance compared to clinical populations, makes sense since this is not a clinical population</a:t>
            </a:r>
          </a:p>
          <a:p>
            <a:r>
              <a:rPr lang="en-US" baseline="0" dirty="0" smtClean="0"/>
              <a:t>High SWL, QOL</a:t>
            </a:r>
          </a:p>
          <a:p>
            <a:r>
              <a:rPr lang="en-US" baseline="0" dirty="0" smtClean="0"/>
              <a:t>Perceived stress adult norms—we are a bit higher, may not be comparable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Somatic</a:t>
            </a:r>
            <a:r>
              <a:rPr lang="en-US" baseline="0" dirty="0" smtClean="0"/>
              <a:t> Symptoms—21.39, range=15-45</a:t>
            </a:r>
          </a:p>
          <a:p>
            <a:endParaRPr lang="en-US" baseline="0" dirty="0" smtClean="0"/>
          </a:p>
          <a:p>
            <a:r>
              <a:rPr lang="en-US" dirty="0" smtClean="0"/>
              <a:t>Values-consistent</a:t>
            </a:r>
            <a:r>
              <a:rPr lang="en-US" baseline="0" dirty="0" smtClean="0"/>
              <a:t> action—49.59</a:t>
            </a:r>
          </a:p>
          <a:p>
            <a:endParaRPr lang="en-US" baseline="0" dirty="0" smtClean="0"/>
          </a:p>
          <a:p>
            <a:r>
              <a:rPr lang="en-US" baseline="0" dirty="0" smtClean="0"/>
              <a:t>QOL—Physical health—14.51, QOL Psych Health—12.04, Social Relationships—13.08, Environment—13.26 , range=5-20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CC22C-B931-6346-A573-EA459447ED5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67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SAMHSA as a</a:t>
            </a:r>
            <a:r>
              <a:rPr lang="en-US" baseline="0" dirty="0" smtClean="0"/>
              <a:t> reference—percent of 16-17 year olds who used substance in the past month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 high in all categories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CC22C-B931-6346-A573-EA459447ED5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24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Caregiver</a:t>
            </a:r>
            <a:r>
              <a:rPr lang="en-US" baseline="0" dirty="0" smtClean="0"/>
              <a:t> use (as reported by adolescent)—we are lower than the alcohol national average and higher than the marijuana and cigarettes average</a:t>
            </a:r>
          </a:p>
          <a:p>
            <a:endParaRPr lang="en-US" baseline="0" dirty="0" smtClean="0"/>
          </a:p>
          <a:p>
            <a:r>
              <a:rPr lang="en-US" baseline="0" dirty="0" smtClean="0"/>
              <a:t>High levels of substance use in our sample, and the participants are indicating that their environments have high levels of substances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CC22C-B931-6346-A573-EA459447ED5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21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remainder of self-report measures,</a:t>
            </a:r>
            <a:r>
              <a:rPr lang="en-US" baseline="0" dirty="0" smtClean="0"/>
              <a:t> there was not a significant difference between pre and post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CC22C-B931-6346-A573-EA459447ED5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30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Higher=More problematic in</a:t>
            </a:r>
            <a:r>
              <a:rPr lang="en-US" baseline="0" dirty="0" smtClean="0"/>
              <a:t> all cases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Used NICHQ Vanderbilt Teacher Rating forms </a:t>
            </a:r>
          </a:p>
          <a:p>
            <a:r>
              <a:rPr lang="en-US" baseline="0" dirty="0"/>
              <a:t>	</a:t>
            </a:r>
            <a:r>
              <a:rPr lang="en-US" baseline="0" dirty="0" smtClean="0"/>
              <a:t>-can be used as a diagnostic instrument</a:t>
            </a:r>
          </a:p>
          <a:p>
            <a:r>
              <a:rPr lang="en-US" baseline="0" dirty="0" smtClean="0"/>
              <a:t>	-we will use it as a continuous measure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Low frequencies in first four categories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academic performance and classroom behavioral performance, we would expect these to be higher, given reasons for referral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CC22C-B931-6346-A573-EA459447ED5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823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Curious if teachers became better</a:t>
            </a:r>
            <a:r>
              <a:rPr lang="en-US" baseline="0" dirty="0" smtClean="0"/>
              <a:t> observers over time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Of course also possible that these behaviors truly increased over time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will explore these as our sample size increases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CC22C-B931-6346-A573-EA459447ED5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37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much of the world</a:t>
            </a:r>
            <a:r>
              <a:rPr lang="en-US" baseline="0" dirty="0" smtClean="0"/>
              <a:t> is becoming more fast-faced, and self-care and self-awareness decrease, prevention research is necessary to stop the development of psychopathology, bodily harm and illness, and legal or social issues before they present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Adolescents appropriate given developmental stage</a:t>
            </a:r>
          </a:p>
          <a:p>
            <a:endParaRPr lang="en-US" baseline="0" dirty="0" smtClean="0"/>
          </a:p>
          <a:p>
            <a:r>
              <a:rPr lang="en-US" baseline="0" dirty="0" smtClean="0"/>
              <a:t>ACT is also particularly appropriate given its success in 100s of interventions across many physical and mental health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CC22C-B931-6346-A573-EA459447ED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33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School settings are a great venue for prevention, with a captive audience and a context for observing behavior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CC22C-B931-6346-A573-EA459447ED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56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Six hour, one school</a:t>
            </a:r>
            <a:r>
              <a:rPr lang="en-US" baseline="0" dirty="0" smtClean="0"/>
              <a:t> day</a:t>
            </a:r>
          </a:p>
          <a:p>
            <a:r>
              <a:rPr lang="en-US" baseline="0" dirty="0" smtClean="0"/>
              <a:t>Two co-facilitators</a:t>
            </a:r>
          </a:p>
          <a:p>
            <a:r>
              <a:rPr lang="en-US" baseline="0" dirty="0" smtClean="0"/>
              <a:t>Experiential </a:t>
            </a:r>
          </a:p>
          <a:p>
            <a:r>
              <a:rPr lang="en-US" baseline="0" dirty="0" smtClean="0"/>
              <a:t>Participant manual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CC22C-B931-6346-A573-EA459447ED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16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 of</a:t>
            </a:r>
            <a:r>
              <a:rPr lang="en-US" baseline="0" dirty="0" smtClean="0"/>
              <a:t> protocol: touch on all parts of the hexaflex throughout the day </a:t>
            </a:r>
          </a:p>
          <a:p>
            <a:r>
              <a:rPr lang="en-US" baseline="0" dirty="0" smtClean="0"/>
              <a:t>Stories, Two Mountains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BIG life, small life</a:t>
            </a:r>
          </a:p>
          <a:p>
            <a:r>
              <a:rPr lang="en-US" baseline="0" dirty="0" smtClean="0"/>
              <a:t>Pain and values</a:t>
            </a:r>
          </a:p>
          <a:p>
            <a:r>
              <a:rPr lang="en-US" baseline="0" dirty="0" smtClean="0"/>
              <a:t>How to move toward values</a:t>
            </a:r>
          </a:p>
          <a:p>
            <a:r>
              <a:rPr lang="en-US" baseline="0" dirty="0" smtClean="0"/>
              <a:t>What I’ve been doing has been working in the short-term but not the long term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CC22C-B931-6346-A573-EA459447ED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46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Fewer</a:t>
            </a:r>
            <a:r>
              <a:rPr lang="en-US" baseline="0" dirty="0" smtClean="0"/>
              <a:t> freshmen than other years</a:t>
            </a:r>
          </a:p>
          <a:p>
            <a:r>
              <a:rPr lang="en-US" baseline="0" dirty="0" smtClean="0"/>
              <a:t>Primarily white, non-Hispanic and African American students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CC22C-B931-6346-A573-EA459447ED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09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CC22C-B931-6346-A573-EA459447ED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4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Mobile population with about 30% of sample reporting at least one move</a:t>
            </a:r>
            <a:r>
              <a:rPr lang="en-US" baseline="0" dirty="0" smtClean="0"/>
              <a:t> in the last 6 months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CC22C-B931-6346-A573-EA459447ED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CC22C-B931-6346-A573-EA459447ED5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78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June 25,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June 25,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June 25,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June 25,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June 25,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June 25,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June 25,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June 25,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June 25,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June 25,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June 25,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June 25, 2014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676480"/>
            <a:ext cx="3886200" cy="25239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Intensive Acceptance and Commitment therapy with At-Risk Adolescents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/>
          <a:lstStyle/>
          <a:p>
            <a:r>
              <a:rPr lang="en-US" dirty="0" smtClean="0"/>
              <a:t>Emily B. Kroska</a:t>
            </a:r>
          </a:p>
          <a:p>
            <a:r>
              <a:rPr lang="en-US" dirty="0" smtClean="0"/>
              <a:t>Rosaura Orengo-Aguayo</a:t>
            </a:r>
          </a:p>
          <a:p>
            <a:r>
              <a:rPr lang="en-US" dirty="0" smtClean="0"/>
              <a:t>James Marchman</a:t>
            </a:r>
          </a:p>
        </p:txBody>
      </p:sp>
    </p:spTree>
    <p:extLst>
      <p:ext uri="{BB962C8B-B14F-4D97-AF65-F5344CB8AC3E}">
        <p14:creationId xmlns:p14="http://schemas.microsoft.com/office/powerpoint/2010/main" val="36843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At-risk adolescents from local alternative high school</a:t>
            </a:r>
          </a:p>
          <a:p>
            <a:r>
              <a:rPr lang="en-US" sz="2800" dirty="0" smtClean="0"/>
              <a:t>Referred to this school for:</a:t>
            </a:r>
          </a:p>
          <a:p>
            <a:pPr lvl="1"/>
            <a:r>
              <a:rPr lang="en-US" sz="2800" dirty="0" smtClean="0"/>
              <a:t>Risk of dropout, excessive truancy </a:t>
            </a:r>
          </a:p>
          <a:p>
            <a:pPr lvl="1"/>
            <a:r>
              <a:rPr lang="en-US" sz="2800" dirty="0" smtClean="0"/>
              <a:t>Substance abuse</a:t>
            </a:r>
          </a:p>
          <a:p>
            <a:pPr lvl="1"/>
            <a:r>
              <a:rPr lang="en-US" sz="2800" dirty="0" smtClean="0"/>
              <a:t>Disruptive behavior</a:t>
            </a:r>
          </a:p>
          <a:p>
            <a:pPr lvl="1"/>
            <a:r>
              <a:rPr lang="en-US" sz="2800" dirty="0" smtClean="0"/>
              <a:t>Academic difficulty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11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444" y="1190978"/>
            <a:ext cx="8551334" cy="4552244"/>
          </a:xfrm>
        </p:spPr>
        <p:txBody>
          <a:bodyPr numCol="2">
            <a:noAutofit/>
          </a:bodyPr>
          <a:lstStyle/>
          <a:p>
            <a:r>
              <a:rPr lang="en-US" sz="2700" dirty="0" smtClean="0"/>
              <a:t>N = 53</a:t>
            </a:r>
          </a:p>
          <a:p>
            <a:r>
              <a:rPr lang="en-US" sz="2700" dirty="0" smtClean="0"/>
              <a:t>Age: M = 16.34 (SD = 1)</a:t>
            </a:r>
          </a:p>
          <a:p>
            <a:r>
              <a:rPr lang="en-US" sz="2700" dirty="0" smtClean="0"/>
              <a:t>Gender: 60% females, 40% males</a:t>
            </a:r>
          </a:p>
          <a:p>
            <a:r>
              <a:rPr lang="en-US" sz="2700" dirty="0" smtClean="0"/>
              <a:t>Grade Distribution: </a:t>
            </a:r>
          </a:p>
          <a:p>
            <a:pPr lvl="1"/>
            <a:r>
              <a:rPr lang="en-US" sz="2700" dirty="0" smtClean="0"/>
              <a:t>9</a:t>
            </a:r>
            <a:r>
              <a:rPr lang="en-US" sz="2700" baseline="30000" dirty="0" smtClean="0"/>
              <a:t>th</a:t>
            </a:r>
            <a:r>
              <a:rPr lang="en-US" sz="2700" dirty="0" smtClean="0"/>
              <a:t>: 9.4%</a:t>
            </a:r>
          </a:p>
          <a:p>
            <a:pPr lvl="1"/>
            <a:r>
              <a:rPr lang="en-US" sz="2700" dirty="0" smtClean="0"/>
              <a:t>10</a:t>
            </a:r>
            <a:r>
              <a:rPr lang="en-US" sz="2700" baseline="30000" dirty="0" smtClean="0"/>
              <a:t>th</a:t>
            </a:r>
            <a:r>
              <a:rPr lang="en-US" sz="2700" dirty="0" smtClean="0"/>
              <a:t>: 30.2%</a:t>
            </a:r>
          </a:p>
          <a:p>
            <a:pPr lvl="1"/>
            <a:r>
              <a:rPr lang="en-US" sz="2700" dirty="0" smtClean="0"/>
              <a:t>11</a:t>
            </a:r>
            <a:r>
              <a:rPr lang="en-US" sz="2700" baseline="30000" dirty="0" smtClean="0"/>
              <a:t>th</a:t>
            </a:r>
            <a:r>
              <a:rPr lang="en-US" sz="2700" dirty="0" smtClean="0"/>
              <a:t>: 43.4%</a:t>
            </a:r>
          </a:p>
          <a:p>
            <a:pPr lvl="1"/>
            <a:r>
              <a:rPr lang="en-US" sz="2700" dirty="0" smtClean="0"/>
              <a:t>12</a:t>
            </a:r>
            <a:r>
              <a:rPr lang="en-US" sz="2700" baseline="30000" dirty="0" smtClean="0"/>
              <a:t>th</a:t>
            </a:r>
            <a:r>
              <a:rPr lang="en-US" sz="2700" dirty="0" smtClean="0"/>
              <a:t>: 17%</a:t>
            </a:r>
          </a:p>
          <a:p>
            <a:r>
              <a:rPr lang="en-US" sz="2700" dirty="0" smtClean="0"/>
              <a:t>Race Distribution: </a:t>
            </a:r>
          </a:p>
          <a:p>
            <a:pPr lvl="1"/>
            <a:r>
              <a:rPr lang="en-US" sz="2700" dirty="0" smtClean="0"/>
              <a:t>White, non-Hispanic: 37.5%</a:t>
            </a:r>
          </a:p>
          <a:p>
            <a:pPr lvl="1"/>
            <a:r>
              <a:rPr lang="en-US" sz="2700" dirty="0" smtClean="0"/>
              <a:t>White Hispanic: 10.4%</a:t>
            </a:r>
          </a:p>
          <a:p>
            <a:pPr lvl="1"/>
            <a:r>
              <a:rPr lang="en-US" sz="2700" dirty="0" smtClean="0"/>
              <a:t>African-American: 45.8%</a:t>
            </a:r>
          </a:p>
          <a:p>
            <a:pPr lvl="1"/>
            <a:r>
              <a:rPr lang="en-US" sz="2700" dirty="0" smtClean="0"/>
              <a:t>Other: 6.3%</a:t>
            </a:r>
          </a:p>
        </p:txBody>
      </p:sp>
    </p:spTree>
    <p:extLst>
      <p:ext uri="{BB962C8B-B14F-4D97-AF65-F5344CB8AC3E}">
        <p14:creationId xmlns:p14="http://schemas.microsoft.com/office/powerpoint/2010/main" val="393409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900" dirty="0"/>
              <a:t>Sexual Orientation</a:t>
            </a:r>
          </a:p>
          <a:p>
            <a:pPr lvl="1"/>
            <a:r>
              <a:rPr lang="en-US" sz="2900" dirty="0"/>
              <a:t>Homosexual, Bisexual, Transgender: 30%</a:t>
            </a:r>
          </a:p>
          <a:p>
            <a:r>
              <a:rPr lang="en-US" sz="2900" dirty="0"/>
              <a:t>Relationship Status </a:t>
            </a:r>
          </a:p>
          <a:p>
            <a:pPr lvl="1"/>
            <a:r>
              <a:rPr lang="en-US" sz="2900" dirty="0"/>
              <a:t>Yes: 54.7%</a:t>
            </a:r>
          </a:p>
          <a:p>
            <a:r>
              <a:rPr lang="en-US" sz="2900" dirty="0"/>
              <a:t>Does your family receive food stamps? </a:t>
            </a:r>
          </a:p>
          <a:p>
            <a:pPr lvl="1"/>
            <a:r>
              <a:rPr lang="en-US" sz="2900" dirty="0"/>
              <a:t>Yes: 45.3%</a:t>
            </a:r>
          </a:p>
          <a:p>
            <a:r>
              <a:rPr lang="en-US" sz="2900" dirty="0"/>
              <a:t>Do you have any children?</a:t>
            </a:r>
          </a:p>
          <a:p>
            <a:pPr lvl="1"/>
            <a:r>
              <a:rPr lang="en-US" sz="2900" dirty="0"/>
              <a:t>Yes: 13.2%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289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Live with biological parents</a:t>
            </a:r>
          </a:p>
          <a:p>
            <a:pPr lvl="1"/>
            <a:r>
              <a:rPr lang="en-US" sz="2800" dirty="0" smtClean="0"/>
              <a:t>Yes: 80.4%</a:t>
            </a:r>
          </a:p>
          <a:p>
            <a:r>
              <a:rPr lang="en-US" sz="2800" dirty="0" smtClean="0"/>
              <a:t>In the last 6 months, how many times they have moved homes:</a:t>
            </a:r>
          </a:p>
          <a:p>
            <a:pPr lvl="1"/>
            <a:r>
              <a:rPr lang="en-US" sz="2800" dirty="0" smtClean="0"/>
              <a:t> 0 moves: 67.4%</a:t>
            </a:r>
          </a:p>
          <a:p>
            <a:pPr lvl="1"/>
            <a:r>
              <a:rPr lang="en-US" sz="2800" dirty="0" smtClean="0"/>
              <a:t>1 move: 15.2%</a:t>
            </a:r>
          </a:p>
          <a:p>
            <a:pPr lvl="1"/>
            <a:r>
              <a:rPr lang="en-US" sz="2800" dirty="0" smtClean="0"/>
              <a:t>2+ moves: 17.4%</a:t>
            </a:r>
          </a:p>
        </p:txBody>
      </p:sp>
    </p:spTree>
    <p:extLst>
      <p:ext uri="{BB962C8B-B14F-4D97-AF65-F5344CB8AC3E}">
        <p14:creationId xmlns:p14="http://schemas.microsoft.com/office/powerpoint/2010/main" val="424139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53" y="1477306"/>
            <a:ext cx="8575593" cy="4072466"/>
          </a:xfrm>
        </p:spPr>
        <p:txBody>
          <a:bodyPr numCol="2">
            <a:noAutofit/>
          </a:bodyPr>
          <a:lstStyle/>
          <a:p>
            <a:r>
              <a:rPr lang="en-US" sz="2800" dirty="0" smtClean="0"/>
              <a:t>Outcome</a:t>
            </a:r>
          </a:p>
          <a:p>
            <a:pPr lvl="1"/>
            <a:r>
              <a:rPr lang="en-US" sz="2800" dirty="0" smtClean="0"/>
              <a:t>Depression</a:t>
            </a:r>
          </a:p>
          <a:p>
            <a:pPr lvl="1"/>
            <a:r>
              <a:rPr lang="en-US" sz="2800" dirty="0" smtClean="0"/>
              <a:t>Anxiety</a:t>
            </a:r>
          </a:p>
          <a:p>
            <a:pPr lvl="1"/>
            <a:r>
              <a:rPr lang="en-US" sz="2800" dirty="0" smtClean="0"/>
              <a:t>Satisfaction with Life</a:t>
            </a:r>
          </a:p>
          <a:p>
            <a:pPr lvl="1"/>
            <a:r>
              <a:rPr lang="en-US" sz="2800" dirty="0" smtClean="0"/>
              <a:t>Quality of Life</a:t>
            </a:r>
          </a:p>
          <a:p>
            <a:pPr lvl="1"/>
            <a:r>
              <a:rPr lang="en-US" sz="2800" dirty="0" smtClean="0"/>
              <a:t>Substance Use</a:t>
            </a:r>
          </a:p>
          <a:p>
            <a:pPr lvl="1"/>
            <a:r>
              <a:rPr lang="en-US" sz="2800" dirty="0" smtClean="0"/>
              <a:t>Health Behaviors</a:t>
            </a:r>
          </a:p>
          <a:p>
            <a:pPr lvl="1"/>
            <a:r>
              <a:rPr lang="en-US" sz="2800" dirty="0" smtClean="0"/>
              <a:t>Somatic Symptoms</a:t>
            </a:r>
          </a:p>
          <a:p>
            <a:pPr lvl="1"/>
            <a:r>
              <a:rPr lang="en-US" sz="2800" dirty="0" smtClean="0"/>
              <a:t>Perceived Stress</a:t>
            </a:r>
          </a:p>
          <a:p>
            <a:pPr lvl="1"/>
            <a:r>
              <a:rPr lang="en-US" sz="2800" dirty="0" smtClean="0"/>
              <a:t>Obsessive-Compulsive Symptoms</a:t>
            </a:r>
          </a:p>
          <a:p>
            <a:pPr lvl="1"/>
            <a:r>
              <a:rPr lang="en-US" sz="2800" dirty="0" smtClean="0"/>
              <a:t>Depth of Relationships</a:t>
            </a:r>
          </a:p>
          <a:p>
            <a:pPr marL="468630" lvl="1" indent="0">
              <a:buNone/>
            </a:pPr>
            <a:r>
              <a:rPr lang="en-US" sz="2800" dirty="0"/>
              <a:t>	</a:t>
            </a:r>
            <a:endParaRPr lang="en-US" sz="2800" dirty="0" smtClean="0"/>
          </a:p>
          <a:p>
            <a:pPr marL="468630" lvl="1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9782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Processes</a:t>
            </a:r>
            <a:endParaRPr lang="en-US" sz="2800" dirty="0"/>
          </a:p>
          <a:p>
            <a:pPr lvl="1"/>
            <a:r>
              <a:rPr lang="en-US" sz="2800" dirty="0" smtClean="0"/>
              <a:t>Avoidance and Fusion</a:t>
            </a:r>
            <a:endParaRPr lang="en-US" sz="2800" dirty="0"/>
          </a:p>
          <a:p>
            <a:pPr lvl="1"/>
            <a:r>
              <a:rPr lang="en-US" sz="2800" dirty="0"/>
              <a:t>Mindfulness</a:t>
            </a:r>
          </a:p>
          <a:p>
            <a:pPr lvl="1"/>
            <a:r>
              <a:rPr lang="en-US" sz="2800" dirty="0"/>
              <a:t>Values-Consistent </a:t>
            </a:r>
            <a:r>
              <a:rPr lang="en-US" sz="2800" dirty="0" smtClean="0"/>
              <a:t>Action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272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Pre-Intervention Means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281865"/>
              </p:ext>
            </p:extLst>
          </p:nvPr>
        </p:nvGraphicFramePr>
        <p:xfrm>
          <a:off x="685800" y="1799965"/>
          <a:ext cx="77724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3644"/>
                <a:gridCol w="2127956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Measure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Range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Depression Symptoms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7.89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0-27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Anxiety</a:t>
                      </a:r>
                      <a:r>
                        <a:rPr lang="en-US" sz="2400" baseline="0" dirty="0" smtClean="0"/>
                        <a:t> Symptoms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0-21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Mindfulness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25.53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0-40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Avoidance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13.11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0-40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Satisfaction with Life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19.08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5-25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QOL Total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13.22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5-20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Perceived Stress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20.08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0-40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97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41111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Pre- Substance use </a:t>
            </a:r>
            <a:r>
              <a:rPr lang="en-US" sz="2400" dirty="0" smtClean="0"/>
              <a:t>(in last month)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533604"/>
              </p:ext>
            </p:extLst>
          </p:nvPr>
        </p:nvGraphicFramePr>
        <p:xfrm>
          <a:off x="924983" y="1979909"/>
          <a:ext cx="7321470" cy="2272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977"/>
                <a:gridCol w="1464807"/>
                <a:gridCol w="1577219"/>
                <a:gridCol w="1718467"/>
              </a:tblGrid>
              <a:tr h="90120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Substance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National Average</a:t>
                      </a:r>
                      <a:endParaRPr lang="en-US" sz="2400" dirty="0"/>
                    </a:p>
                  </a:txBody>
                  <a:tcPr/>
                </a:tc>
              </a:tr>
              <a:tr h="42117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Alcohol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31.6%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68.4%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25%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2117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Marijuana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39.5%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60.5%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14%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2117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Cigarettes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68.4%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31.6%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13.6%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3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Caregiver Substance Use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168348"/>
              </p:ext>
            </p:extLst>
          </p:nvPr>
        </p:nvGraphicFramePr>
        <p:xfrm>
          <a:off x="685801" y="2107389"/>
          <a:ext cx="759200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268"/>
                <a:gridCol w="2301870"/>
                <a:gridCol w="23018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Substance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%Yes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National Average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Alcohol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52.6%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62.3%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Marijuana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18.4%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7.3%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Cigarettes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43.2%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26.7%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20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Analyses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Mixed-effects longitudinal modeling</a:t>
            </a:r>
          </a:p>
          <a:p>
            <a:r>
              <a:rPr lang="en-US" sz="3200" dirty="0" smtClean="0"/>
              <a:t>Subject as random effect</a:t>
            </a:r>
          </a:p>
          <a:p>
            <a:r>
              <a:rPr lang="en-US" sz="3200" dirty="0" smtClean="0"/>
              <a:t>R software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73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400" dirty="0" smtClean="0"/>
              <a:t>Michael O’Hara</a:t>
            </a:r>
          </a:p>
          <a:p>
            <a:r>
              <a:rPr lang="en-US" sz="2400" dirty="0" smtClean="0"/>
              <a:t>James Marchman</a:t>
            </a:r>
          </a:p>
          <a:p>
            <a:r>
              <a:rPr lang="en-US" sz="2400" dirty="0" smtClean="0"/>
              <a:t>Rosaura Orengo-Aguayo</a:t>
            </a:r>
          </a:p>
          <a:p>
            <a:r>
              <a:rPr lang="en-US" sz="2400" dirty="0" smtClean="0"/>
              <a:t>Xin Yu </a:t>
            </a:r>
          </a:p>
          <a:p>
            <a:r>
              <a:rPr lang="en-US" sz="2400" dirty="0" smtClean="0"/>
              <a:t>Sarah Bannon</a:t>
            </a:r>
            <a:endParaRPr lang="en-US" sz="2400" dirty="0"/>
          </a:p>
          <a:p>
            <a:r>
              <a:rPr lang="en-US" sz="2400" dirty="0" smtClean="0"/>
              <a:t>Lauren Clevenger</a:t>
            </a:r>
          </a:p>
          <a:p>
            <a:r>
              <a:rPr lang="en-US" sz="2400" dirty="0" smtClean="0"/>
              <a:t>Julia Van Liew</a:t>
            </a:r>
          </a:p>
          <a:p>
            <a:r>
              <a:rPr lang="en-US" sz="2400" dirty="0" smtClean="0"/>
              <a:t>Rebecca Grekin</a:t>
            </a:r>
          </a:p>
          <a:p>
            <a:r>
              <a:rPr lang="en-US" sz="2400" dirty="0" smtClean="0"/>
              <a:t>Marianne Rizk</a:t>
            </a:r>
          </a:p>
          <a:p>
            <a:r>
              <a:rPr lang="en-US" sz="2400" dirty="0" smtClean="0"/>
              <a:t>Michelle Miller </a:t>
            </a:r>
          </a:p>
          <a:p>
            <a:r>
              <a:rPr lang="en-US" sz="2400" dirty="0" smtClean="0"/>
              <a:t>Lilian Dindo </a:t>
            </a:r>
          </a:p>
          <a:p>
            <a:r>
              <a:rPr lang="en-US" sz="2400" dirty="0" smtClean="0"/>
              <a:t>Teresa Treat</a:t>
            </a:r>
          </a:p>
          <a:p>
            <a:r>
              <a:rPr lang="en-US" sz="2400" dirty="0" smtClean="0"/>
              <a:t>Kristian Markon </a:t>
            </a:r>
          </a:p>
          <a:p>
            <a:endParaRPr lang="en-US" sz="2400" dirty="0"/>
          </a:p>
          <a:p>
            <a:r>
              <a:rPr lang="en-US" sz="2400" dirty="0" smtClean="0"/>
              <a:t>All of the ACT community!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18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321793"/>
              </p:ext>
            </p:extLst>
          </p:nvPr>
        </p:nvGraphicFramePr>
        <p:xfrm>
          <a:off x="456665" y="413799"/>
          <a:ext cx="8234237" cy="522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" y="5934670"/>
            <a:ext cx="5503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Experiential avoidance decreased significantly from Pre (M = 13.11) to one-month Post (M = 2.08), t(37.11) = -5.63, p&lt;.</a:t>
            </a:r>
            <a:r>
              <a:rPr lang="en-US" dirty="0" smtClean="0">
                <a:solidFill>
                  <a:srgbClr val="000000"/>
                </a:solidFill>
              </a:rPr>
              <a:t>001, d=1.82. 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1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09555291"/>
              </p:ext>
            </p:extLst>
          </p:nvPr>
        </p:nvGraphicFramePr>
        <p:xfrm>
          <a:off x="641804" y="423291"/>
          <a:ext cx="7879452" cy="5257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5934670"/>
            <a:ext cx="5639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Mindfulness skills increased significantly from Pre (M = 25.53) to one-month Post (M = 35.49), t(35.9) = 5.71, p&lt;.</a:t>
            </a:r>
            <a:r>
              <a:rPr lang="en-US" dirty="0" smtClean="0">
                <a:solidFill>
                  <a:srgbClr val="000000"/>
                </a:solidFill>
              </a:rPr>
              <a:t>001, d=1.90.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3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011350"/>
              </p:ext>
            </p:extLst>
          </p:nvPr>
        </p:nvGraphicFramePr>
        <p:xfrm>
          <a:off x="325212" y="502607"/>
          <a:ext cx="8564025" cy="4765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9744" y="5723166"/>
            <a:ext cx="3590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Perceived stress decreased from Pre (M = 20.08) to one-</a:t>
            </a:r>
            <a:r>
              <a:rPr lang="en-US" dirty="0" smtClean="0">
                <a:solidFill>
                  <a:srgbClr val="000000"/>
                </a:solidFill>
              </a:rPr>
              <a:t>month Post </a:t>
            </a:r>
            <a:r>
              <a:rPr lang="en-US" dirty="0">
                <a:solidFill>
                  <a:srgbClr val="000000"/>
                </a:solidFill>
              </a:rPr>
              <a:t>(M = 17.95), t(36.09) = -2.214, p&lt;.</a:t>
            </a:r>
            <a:r>
              <a:rPr lang="en-US" dirty="0" smtClean="0">
                <a:solidFill>
                  <a:srgbClr val="000000"/>
                </a:solidFill>
              </a:rPr>
              <a:t>05, d=.74.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95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079964"/>
              </p:ext>
            </p:extLst>
          </p:nvPr>
        </p:nvGraphicFramePr>
        <p:xfrm>
          <a:off x="423297" y="595837"/>
          <a:ext cx="8340520" cy="4892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932886"/>
            <a:ext cx="4718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There was a trend of self-reported anxiety decreasing from Pre (M  = 7.16) to one-month Post (M = 5.79), t(40.52) = -1.658, p=.</a:t>
            </a:r>
            <a:r>
              <a:rPr lang="en-US" dirty="0" smtClean="0">
                <a:solidFill>
                  <a:srgbClr val="000000"/>
                </a:solidFill>
              </a:rPr>
              <a:t>10, d=.52.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Self-Report </a:t>
            </a:r>
            <a:br>
              <a:rPr lang="en-US" dirty="0" smtClean="0"/>
            </a:br>
            <a:r>
              <a:rPr lang="en-US" dirty="0" smtClean="0"/>
              <a:t>outcome variables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600200"/>
            <a:ext cx="8904916" cy="385640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There was a trend of fewer nights when it took more than 20 minutes to fall asleep from Pre (M = 4.43) to Post (M = 3.82), t(36.55) = -1.72, p=.09, d=.57.</a:t>
            </a:r>
          </a:p>
          <a:p>
            <a:endParaRPr lang="en-US" sz="3000" dirty="0" smtClean="0"/>
          </a:p>
          <a:p>
            <a:r>
              <a:rPr lang="en-US" sz="3000" dirty="0" smtClean="0"/>
              <a:t>There was an increase in reported consumption of daily vitamins from Pre to One-Month Post, </a:t>
            </a:r>
            <a:r>
              <a:rPr lang="en-US" sz="3000" dirty="0" smtClean="0">
                <a:latin typeface="Lucida Grande"/>
                <a:ea typeface="Lucida Grande"/>
                <a:cs typeface="Lucida Grande"/>
              </a:rPr>
              <a:t>β</a:t>
            </a:r>
            <a:r>
              <a:rPr lang="en-US" sz="3000" dirty="0" smtClean="0">
                <a:ea typeface="Lucida Grande"/>
                <a:cs typeface="Lucida Grande"/>
              </a:rPr>
              <a:t>= -1.170 (.382), Wald(1) = 12.020, p&lt;.01. </a:t>
            </a:r>
            <a:endParaRPr lang="en-US" sz="3000" dirty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190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report Pre- Means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690020"/>
              </p:ext>
            </p:extLst>
          </p:nvPr>
        </p:nvGraphicFramePr>
        <p:xfrm>
          <a:off x="434957" y="1796171"/>
          <a:ext cx="826614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8930"/>
                <a:gridCol w="2095327"/>
                <a:gridCol w="15418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Domain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Pre- Means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Range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Inattention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10.75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0-27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Hyperactivity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5.85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0-27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Oppositional/Antisocial Behavior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0-30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Anxiety</a:t>
                      </a:r>
                      <a:r>
                        <a:rPr lang="en-US" sz="2400" baseline="0" dirty="0" smtClean="0"/>
                        <a:t> and Depression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0-21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Academic Performance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8.88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3-15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Classroom Behavioral Performance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15.98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5-25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94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1059768"/>
          </a:xfrm>
        </p:spPr>
        <p:txBody>
          <a:bodyPr/>
          <a:lstStyle/>
          <a:p>
            <a:r>
              <a:rPr lang="en-US" dirty="0" smtClean="0"/>
              <a:t>Interestingly, observed inattention slightly increased over time, with Three-Month Post differing significantly from Pre, t(72.66) = 2.432, p&lt;.05.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561234"/>
              </p:ext>
            </p:extLst>
          </p:nvPr>
        </p:nvGraphicFramePr>
        <p:xfrm>
          <a:off x="1197172" y="2322325"/>
          <a:ext cx="6629509" cy="3323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76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1130822"/>
          </a:xfrm>
        </p:spPr>
        <p:txBody>
          <a:bodyPr/>
          <a:lstStyle/>
          <a:p>
            <a:r>
              <a:rPr lang="en-US" dirty="0" smtClean="0"/>
              <a:t>Observed hyperactivity also increased over time, t(72.95) = 6.024, 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p&lt;.001.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033723"/>
              </p:ext>
            </p:extLst>
          </p:nvPr>
        </p:nvGraphicFramePr>
        <p:xfrm>
          <a:off x="1252543" y="2231349"/>
          <a:ext cx="7891457" cy="368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776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87" y="1451828"/>
            <a:ext cx="8669751" cy="3733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Mindfulness increased over time</a:t>
            </a:r>
          </a:p>
          <a:p>
            <a:r>
              <a:rPr lang="en-US" sz="2800" dirty="0" smtClean="0"/>
              <a:t>Avoidance decreased over time </a:t>
            </a:r>
            <a:endParaRPr lang="en-US" sz="2800" dirty="0"/>
          </a:p>
          <a:p>
            <a:r>
              <a:rPr lang="en-US" sz="2800" dirty="0" smtClean="0"/>
              <a:t>We saw decreases in outcome measures: perceived stress, self-reported anxiety, and nights where it took longer than 30 minutes to fall asleep</a:t>
            </a:r>
          </a:p>
          <a:p>
            <a:r>
              <a:rPr lang="en-US" sz="2800" dirty="0" smtClean="0"/>
              <a:t>We also saw an increase in those who reported taking a daily vitamin </a:t>
            </a:r>
            <a:endParaRPr lang="en-US" sz="2800" dirty="0"/>
          </a:p>
          <a:p>
            <a:r>
              <a:rPr lang="en-US" sz="2800" dirty="0" smtClean="0"/>
              <a:t>We had relatively low means in teacher report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447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Three-month, six-month, and one-year follow-up</a:t>
            </a:r>
          </a:p>
          <a:p>
            <a:r>
              <a:rPr lang="en-US" sz="2800" dirty="0" smtClean="0"/>
              <a:t>Increase sample size </a:t>
            </a:r>
          </a:p>
          <a:p>
            <a:r>
              <a:rPr lang="en-US" sz="2800" dirty="0" smtClean="0"/>
              <a:t>Examine objective data (attendance, grades)</a:t>
            </a:r>
          </a:p>
          <a:p>
            <a:r>
              <a:rPr lang="en-US" sz="2800" dirty="0" smtClean="0"/>
              <a:t>Mediation analyses</a:t>
            </a:r>
          </a:p>
        </p:txBody>
      </p:sp>
    </p:spTree>
    <p:extLst>
      <p:ext uri="{BB962C8B-B14F-4D97-AF65-F5344CB8AC3E}">
        <p14:creationId xmlns:p14="http://schemas.microsoft.com/office/powerpoint/2010/main" val="3381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Acceptance and commitment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011821"/>
          </a:xfrm>
        </p:spPr>
        <p:txBody>
          <a:bodyPr>
            <a:noAutofit/>
          </a:bodyPr>
          <a:lstStyle/>
          <a:p>
            <a:r>
              <a:rPr lang="en-US" sz="2800" dirty="0" smtClean="0"/>
              <a:t>ACT across various mental and physical health conditions</a:t>
            </a:r>
          </a:p>
          <a:p>
            <a:r>
              <a:rPr lang="en-US" sz="2800" dirty="0" smtClean="0"/>
              <a:t>Experiential avoidance</a:t>
            </a:r>
          </a:p>
          <a:p>
            <a:r>
              <a:rPr lang="en-US" sz="2800" dirty="0" smtClean="0"/>
              <a:t>Research with adolescents and children is needed</a:t>
            </a:r>
          </a:p>
          <a:p>
            <a:r>
              <a:rPr lang="en-US" sz="2800" dirty="0" smtClean="0"/>
              <a:t>Community research and effectiveness studies</a:t>
            </a:r>
          </a:p>
          <a:p>
            <a:r>
              <a:rPr lang="en-US" sz="2800" dirty="0" smtClean="0"/>
              <a:t>ACT as prevention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694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of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Implementation of ACT in groups at an alternative high school</a:t>
            </a:r>
          </a:p>
          <a:p>
            <a:r>
              <a:rPr lang="en-US" sz="3200" dirty="0" smtClean="0"/>
              <a:t>Low attendance and dropout at end of school year</a:t>
            </a:r>
          </a:p>
          <a:p>
            <a:r>
              <a:rPr lang="en-US" sz="3200" dirty="0" smtClean="0"/>
              <a:t>Working within administration’s guidelines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10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Conclusions from Prevention Perspective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Relatively low levels of symptoms across measures, both self-report and teacher report at Pre-</a:t>
            </a:r>
          </a:p>
          <a:p>
            <a:r>
              <a:rPr lang="en-US" sz="2800" dirty="0" smtClean="0"/>
              <a:t>Improvement in ACT skills over time</a:t>
            </a:r>
          </a:p>
          <a:p>
            <a:r>
              <a:rPr lang="en-US" sz="2800" dirty="0" smtClean="0"/>
              <a:t>Decrease in several outcome measures from pre- to one-month follow-up</a:t>
            </a:r>
          </a:p>
          <a:p>
            <a:pPr marL="6858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16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 randomized-controlled trial </a:t>
            </a:r>
          </a:p>
          <a:p>
            <a:r>
              <a:rPr lang="en-US" sz="2800" dirty="0" smtClean="0"/>
              <a:t>Continue to explore characteristics of this population </a:t>
            </a:r>
          </a:p>
          <a:p>
            <a:r>
              <a:rPr lang="en-US" sz="2800" dirty="0" smtClean="0"/>
              <a:t>How to prevent negative outcomes</a:t>
            </a:r>
          </a:p>
          <a:p>
            <a:r>
              <a:rPr lang="en-US" sz="2800" dirty="0" smtClean="0"/>
              <a:t>Examine the ideal treatment for this population</a:t>
            </a:r>
          </a:p>
          <a:p>
            <a:pPr lvl="1"/>
            <a:r>
              <a:rPr lang="en-US" sz="2800" dirty="0" smtClean="0"/>
              <a:t>Group vs. individual </a:t>
            </a:r>
          </a:p>
          <a:p>
            <a:pPr lvl="1"/>
            <a:r>
              <a:rPr lang="en-US" sz="2800" dirty="0" smtClean="0"/>
              <a:t>Optimal timeline for treatment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16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ACT to prevention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Biglan (2008) article called for the use of ACT in prevention </a:t>
            </a:r>
          </a:p>
          <a:p>
            <a:r>
              <a:rPr lang="en-US" sz="2800" dirty="0" smtClean="0"/>
              <a:t>Can we intervene before psychopathology, bodily harm, or legal issues occur? </a:t>
            </a:r>
          </a:p>
          <a:p>
            <a:r>
              <a:rPr lang="en-US" sz="2800" dirty="0" smtClean="0"/>
              <a:t>Adolescents are particularly appropriate for prevention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01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in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63" y="1447565"/>
            <a:ext cx="8657527" cy="390760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Three-week trial of ACT in adolescents with chronic pain improved psychological well-being, school attendance, and frequency of health visits </a:t>
            </a:r>
            <a:r>
              <a:rPr lang="en-US" sz="1100" dirty="0" smtClean="0"/>
              <a:t>(Gauntlett-Gilbert et al., 2012)</a:t>
            </a:r>
          </a:p>
          <a:p>
            <a:pPr lvl="1"/>
            <a:r>
              <a:rPr lang="en-US" sz="3000" dirty="0" smtClean="0"/>
              <a:t>Acceptance mediated these outcomes</a:t>
            </a:r>
          </a:p>
          <a:p>
            <a:r>
              <a:rPr lang="en-US" sz="3200" dirty="0" smtClean="0"/>
              <a:t>In psychiatric outpatients with depression,  ACT significantly improved depression symptoms </a:t>
            </a:r>
            <a:r>
              <a:rPr lang="en-US" sz="1200" dirty="0" smtClean="0"/>
              <a:t>(Hayes et al., 2011)</a:t>
            </a:r>
          </a:p>
          <a:p>
            <a:r>
              <a:rPr lang="en-US" sz="3200" dirty="0"/>
              <a:t>D</a:t>
            </a:r>
            <a:r>
              <a:rPr lang="en-US" sz="3200" dirty="0" smtClean="0"/>
              <a:t>isruptive behavior was decreased in both self- and parent- report measures </a:t>
            </a:r>
            <a:r>
              <a:rPr lang="en-US" sz="1200" dirty="0" smtClean="0"/>
              <a:t>(Hayes</a:t>
            </a:r>
            <a:r>
              <a:rPr lang="en-US" sz="1200" dirty="0"/>
              <a:t> </a:t>
            </a:r>
            <a:r>
              <a:rPr lang="en-US" sz="1200" dirty="0" smtClean="0"/>
              <a:t>et al., 2010)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1"/>
            <a:ext cx="8190213" cy="383431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Applying ACT to prevention science </a:t>
            </a:r>
          </a:p>
          <a:p>
            <a:r>
              <a:rPr lang="en-US" sz="3200" dirty="0" smtClean="0"/>
              <a:t>Feasibility of ACT in at-risk adolescents</a:t>
            </a:r>
          </a:p>
          <a:p>
            <a:r>
              <a:rPr lang="en-US" sz="3200" dirty="0" smtClean="0"/>
              <a:t>ACT processes</a:t>
            </a:r>
          </a:p>
          <a:p>
            <a:r>
              <a:rPr lang="en-US" sz="3200" dirty="0" smtClean="0"/>
              <a:t>Psychological or physical self-report outcomes</a:t>
            </a:r>
          </a:p>
          <a:p>
            <a:r>
              <a:rPr lang="en-US" sz="3200" dirty="0" smtClean="0"/>
              <a:t>Teacher ratings of behavior</a:t>
            </a:r>
          </a:p>
          <a:p>
            <a:r>
              <a:rPr lang="en-US" sz="3200" dirty="0"/>
              <a:t>O</a:t>
            </a:r>
            <a:r>
              <a:rPr lang="en-US" sz="3200" dirty="0" smtClean="0"/>
              <a:t>bjective outcomes, including attendance or grades</a:t>
            </a:r>
          </a:p>
        </p:txBody>
      </p:sp>
    </p:spTree>
    <p:extLst>
      <p:ext uri="{BB962C8B-B14F-4D97-AF65-F5344CB8AC3E}">
        <p14:creationId xmlns:p14="http://schemas.microsoft.com/office/powerpoint/2010/main" val="282784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739" r="2505" b="1762"/>
          <a:stretch/>
        </p:blipFill>
        <p:spPr>
          <a:xfrm>
            <a:off x="2277804" y="274638"/>
            <a:ext cx="4790289" cy="630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2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17638"/>
            <a:ext cx="8231179" cy="4024371"/>
          </a:xfrm>
        </p:spPr>
        <p:txBody>
          <a:bodyPr>
            <a:noAutofit/>
          </a:bodyPr>
          <a:lstStyle/>
          <a:p>
            <a:r>
              <a:rPr lang="en-US" sz="3000" dirty="0" smtClean="0"/>
              <a:t>Six-hour, one school-day, group intervention </a:t>
            </a:r>
            <a:endParaRPr lang="en-US" sz="3000" dirty="0"/>
          </a:p>
          <a:p>
            <a:r>
              <a:rPr lang="en-US" sz="3000" dirty="0" smtClean="0"/>
              <a:t>Values clarification </a:t>
            </a:r>
          </a:p>
          <a:p>
            <a:r>
              <a:rPr lang="en-US" sz="3000" dirty="0" smtClean="0"/>
              <a:t>Committed action</a:t>
            </a:r>
          </a:p>
          <a:p>
            <a:r>
              <a:rPr lang="en-US" sz="3000" dirty="0" smtClean="0"/>
              <a:t>Creative hopelessness exercises (e.g., digging) </a:t>
            </a:r>
            <a:endParaRPr lang="en-US" sz="3000" dirty="0"/>
          </a:p>
          <a:p>
            <a:r>
              <a:rPr lang="en-US" sz="3000" dirty="0" smtClean="0"/>
              <a:t>Mindfulness and noticing</a:t>
            </a:r>
          </a:p>
          <a:p>
            <a:r>
              <a:rPr lang="en-US" sz="3000" dirty="0" smtClean="0"/>
              <a:t>Internal and external experiences</a:t>
            </a:r>
          </a:p>
          <a:p>
            <a:r>
              <a:rPr lang="en-US" sz="3000" dirty="0" smtClean="0"/>
              <a:t>Willingness and acceptance experiential exercises</a:t>
            </a:r>
          </a:p>
        </p:txBody>
      </p:sp>
    </p:spTree>
    <p:extLst>
      <p:ext uri="{BB962C8B-B14F-4D97-AF65-F5344CB8AC3E}">
        <p14:creationId xmlns:p14="http://schemas.microsoft.com/office/powerpoint/2010/main" val="34481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696" t="10185"/>
          <a:stretch/>
        </p:blipFill>
        <p:spPr>
          <a:xfrm>
            <a:off x="1394291" y="510812"/>
            <a:ext cx="6736777" cy="589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93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10974</TotalTime>
  <Words>1434</Words>
  <Application>Microsoft Office PowerPoint</Application>
  <PresentationFormat>On-screen Show (4:3)</PresentationFormat>
  <Paragraphs>306</Paragraphs>
  <Slides>32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Urban Pop</vt:lpstr>
      <vt:lpstr>Intensive Acceptance and Commitment therapy with At-Risk Adolescents</vt:lpstr>
      <vt:lpstr>acknowledgements</vt:lpstr>
      <vt:lpstr>Acceptance and commitment therapy</vt:lpstr>
      <vt:lpstr>Applying ACT to prevention </vt:lpstr>
      <vt:lpstr>ACT in youth</vt:lpstr>
      <vt:lpstr>The Present study </vt:lpstr>
      <vt:lpstr>PowerPoint Presentation</vt:lpstr>
      <vt:lpstr>Treatment protocol</vt:lpstr>
      <vt:lpstr>PowerPoint Presentation</vt:lpstr>
      <vt:lpstr>Population</vt:lpstr>
      <vt:lpstr>Demographics</vt:lpstr>
      <vt:lpstr>Demographics</vt:lpstr>
      <vt:lpstr>Environmental Information</vt:lpstr>
      <vt:lpstr>Outcome measures</vt:lpstr>
      <vt:lpstr>Process Measures</vt:lpstr>
      <vt:lpstr>Pre-Intervention Means</vt:lpstr>
      <vt:lpstr>Pre- Substance use (in last month)</vt:lpstr>
      <vt:lpstr>Caregiver Substance Use </vt:lpstr>
      <vt:lpstr>Analyses and Results</vt:lpstr>
      <vt:lpstr>PowerPoint Presentation</vt:lpstr>
      <vt:lpstr>PowerPoint Presentation</vt:lpstr>
      <vt:lpstr>PowerPoint Presentation</vt:lpstr>
      <vt:lpstr>PowerPoint Presentation</vt:lpstr>
      <vt:lpstr>Change in Self-Report  outcome variables </vt:lpstr>
      <vt:lpstr>Teacher report Pre- Means</vt:lpstr>
      <vt:lpstr>Teacher Report</vt:lpstr>
      <vt:lpstr>Teacher report</vt:lpstr>
      <vt:lpstr>Conclusions</vt:lpstr>
      <vt:lpstr>Future Analyses</vt:lpstr>
      <vt:lpstr>Feasibility of Intervention</vt:lpstr>
      <vt:lpstr>Conclusions from Prevention Perspective </vt:lpstr>
      <vt:lpstr>Future Research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Kroska</dc:creator>
  <cp:lastModifiedBy>Emily</cp:lastModifiedBy>
  <cp:revision>79</cp:revision>
  <dcterms:created xsi:type="dcterms:W3CDTF">2014-05-29T00:26:29Z</dcterms:created>
  <dcterms:modified xsi:type="dcterms:W3CDTF">2014-06-25T15:58:55Z</dcterms:modified>
</cp:coreProperties>
</file>